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9" r:id="rId2"/>
    <p:sldId id="260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4"/>
    <p:restoredTop sz="94637"/>
  </p:normalViewPr>
  <p:slideViewPr>
    <p:cSldViewPr snapToGrid="0" snapToObjects="1">
      <p:cViewPr>
        <p:scale>
          <a:sx n="110" d="100"/>
          <a:sy n="110" d="100"/>
        </p:scale>
        <p:origin x="1192" y="1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9CC01-F62D-C244-8675-31B8F0495C17}" type="datetimeFigureOut">
              <a:rPr kumimoji="1" lang="ja-JP" altLang="en-US" smtClean="0"/>
              <a:t>2020/10/26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0A686B-44E4-224C-93D7-D9FBD42F12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26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データ内容を利用の目的に沿ったもので正確に保つ</a:t>
            </a:r>
            <a:endParaRPr kumimoji="1" lang="en-US" altLang="ja-JP" dirty="0"/>
          </a:p>
          <a:p>
            <a:r>
              <a:rPr kumimoji="1" lang="ja-JP" altLang="en-US"/>
              <a:t>収集する目的を明確にする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A686B-44E4-224C-93D7-D9FBD42F12D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9140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B28C3-140D-8844-8E05-97A47BF5B2A5}" type="datetimeFigureOut">
              <a:rPr kumimoji="1" lang="ja-JP" altLang="en-US" smtClean="0"/>
              <a:t>2020/10/26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D9C3-8FF3-1C43-B186-0144F124EB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5066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B28C3-140D-8844-8E05-97A47BF5B2A5}" type="datetimeFigureOut">
              <a:rPr kumimoji="1" lang="ja-JP" altLang="en-US" smtClean="0"/>
              <a:t>2020/10/26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D9C3-8FF3-1C43-B186-0144F124EB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2530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B28C3-140D-8844-8E05-97A47BF5B2A5}" type="datetimeFigureOut">
              <a:rPr kumimoji="1" lang="ja-JP" altLang="en-US" smtClean="0"/>
              <a:t>2020/10/26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D9C3-8FF3-1C43-B186-0144F124EB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2123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B28C3-140D-8844-8E05-97A47BF5B2A5}" type="datetimeFigureOut">
              <a:rPr kumimoji="1" lang="ja-JP" altLang="en-US" smtClean="0"/>
              <a:t>2020/10/26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D9C3-8FF3-1C43-B186-0144F124EB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5194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B28C3-140D-8844-8E05-97A47BF5B2A5}" type="datetimeFigureOut">
              <a:rPr kumimoji="1" lang="ja-JP" altLang="en-US" smtClean="0"/>
              <a:t>2020/10/26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D9C3-8FF3-1C43-B186-0144F124EB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223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B28C3-140D-8844-8E05-97A47BF5B2A5}" type="datetimeFigureOut">
              <a:rPr kumimoji="1" lang="ja-JP" altLang="en-US" smtClean="0"/>
              <a:t>2020/10/26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D9C3-8FF3-1C43-B186-0144F124EB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8013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B28C3-140D-8844-8E05-97A47BF5B2A5}" type="datetimeFigureOut">
              <a:rPr kumimoji="1" lang="ja-JP" altLang="en-US" smtClean="0"/>
              <a:t>2020/10/26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D9C3-8FF3-1C43-B186-0144F124EB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6494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B28C3-140D-8844-8E05-97A47BF5B2A5}" type="datetimeFigureOut">
              <a:rPr kumimoji="1" lang="ja-JP" altLang="en-US" smtClean="0"/>
              <a:t>2020/10/26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D9C3-8FF3-1C43-B186-0144F124EB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1856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B28C3-140D-8844-8E05-97A47BF5B2A5}" type="datetimeFigureOut">
              <a:rPr kumimoji="1" lang="ja-JP" altLang="en-US" smtClean="0"/>
              <a:t>2020/10/26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D9C3-8FF3-1C43-B186-0144F124EB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5216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B28C3-140D-8844-8E05-97A47BF5B2A5}" type="datetimeFigureOut">
              <a:rPr kumimoji="1" lang="ja-JP" altLang="en-US" smtClean="0"/>
              <a:t>2020/10/26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D9C3-8FF3-1C43-B186-0144F124EB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7966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B28C3-140D-8844-8E05-97A47BF5B2A5}" type="datetimeFigureOut">
              <a:rPr kumimoji="1" lang="ja-JP" altLang="en-US" smtClean="0"/>
              <a:t>2020/10/26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D9C3-8FF3-1C43-B186-0144F124EB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9079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B28C3-140D-8844-8E05-97A47BF5B2A5}" type="datetimeFigureOut">
              <a:rPr kumimoji="1" lang="ja-JP" altLang="en-US" smtClean="0"/>
              <a:t>2020/10/26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DD9C3-8FF3-1C43-B186-0144F124EB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5190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33B3DD47-6D8C-0D41-B01C-43295FCB59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850464"/>
              </p:ext>
            </p:extLst>
          </p:nvPr>
        </p:nvGraphicFramePr>
        <p:xfrm>
          <a:off x="502722" y="382395"/>
          <a:ext cx="11186556" cy="6029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5054">
                  <a:extLst>
                    <a:ext uri="{9D8B030D-6E8A-4147-A177-3AD203B41FA5}">
                      <a16:colId xmlns:a16="http://schemas.microsoft.com/office/drawing/2014/main" val="472174706"/>
                    </a:ext>
                  </a:extLst>
                </a:gridCol>
                <a:gridCol w="4512624">
                  <a:extLst>
                    <a:ext uri="{9D8B030D-6E8A-4147-A177-3AD203B41FA5}">
                      <a16:colId xmlns:a16="http://schemas.microsoft.com/office/drawing/2014/main" val="2664522840"/>
                    </a:ext>
                  </a:extLst>
                </a:gridCol>
                <a:gridCol w="4678878">
                  <a:extLst>
                    <a:ext uri="{9D8B030D-6E8A-4147-A177-3AD203B41FA5}">
                      <a16:colId xmlns:a16="http://schemas.microsoft.com/office/drawing/2014/main" val="1214860085"/>
                    </a:ext>
                  </a:extLst>
                </a:gridCol>
              </a:tblGrid>
              <a:tr h="4144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/>
                        <a:t>OECD</a:t>
                      </a:r>
                      <a:r>
                        <a:rPr kumimoji="1" lang="ja-JP" altLang="en-US" sz="1050"/>
                        <a:t>規則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/>
                        <a:t>個人情報保護法（</a:t>
                      </a:r>
                      <a:r>
                        <a:rPr kumimoji="1" lang="en-US" altLang="ja-JP" sz="1050" dirty="0"/>
                        <a:t>APPI</a:t>
                      </a:r>
                      <a:r>
                        <a:rPr kumimoji="1" lang="ja-JP" altLang="en-US" sz="1050"/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/>
                        <a:t>GDPR</a:t>
                      </a:r>
                      <a:endParaRPr kumimoji="1" lang="ja-JP" altLang="en-US" sz="105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639318"/>
                  </a:ext>
                </a:extLst>
              </a:tr>
              <a:tr h="130776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/>
                        <a:t>１　収集制限の原則</a:t>
                      </a:r>
                      <a:endParaRPr kumimoji="1" lang="en-US" altLang="ja-JP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17</a:t>
                      </a:r>
                      <a:r>
                        <a:rPr kumimoji="1" lang="ja-JP" altLang="en-US" sz="1050"/>
                        <a:t>条（適正な取得）</a:t>
                      </a:r>
                      <a:endParaRPr kumimoji="1" lang="en-US" altLang="ja-JP" sz="1050" dirty="0"/>
                    </a:p>
                    <a:p>
                      <a:r>
                        <a:rPr kumimoji="1" lang="en-US" altLang="ja-JP" sz="1050" dirty="0"/>
                        <a:t>18</a:t>
                      </a:r>
                      <a:r>
                        <a:rPr kumimoji="1" lang="ja-JP" altLang="en-US" sz="1050"/>
                        <a:t>条（取得に際しての利用目的の通知等）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/>
                        <a:t>5</a:t>
                      </a:r>
                      <a:r>
                        <a:rPr kumimoji="1" lang="ja-JP" altLang="en-US" sz="1050"/>
                        <a:t>条（個人データの取扱と関連する基本原則）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/>
                        <a:t>6</a:t>
                      </a:r>
                      <a:r>
                        <a:rPr kumimoji="1" lang="ja-JP" altLang="en-US" sz="1050"/>
                        <a:t>条（取扱の適法性）</a:t>
                      </a:r>
                      <a:endParaRPr kumimoji="1" lang="en-US" altLang="ja-JP" sz="105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/>
                        <a:t>7</a:t>
                      </a:r>
                      <a:r>
                        <a:rPr kumimoji="1" lang="ja-JP" altLang="en-US" sz="1050"/>
                        <a:t>条（同意の条件）</a:t>
                      </a:r>
                      <a:endParaRPr kumimoji="1" lang="en-US" altLang="ja-JP" sz="105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/>
                        <a:t>8</a:t>
                      </a:r>
                      <a:r>
                        <a:rPr kumimoji="1" lang="ja-JP" altLang="en-US" sz="1050"/>
                        <a:t>条（子供の同意）</a:t>
                      </a:r>
                      <a:endParaRPr kumimoji="1" lang="en-US" altLang="ja-JP" sz="105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/>
                        <a:t>9</a:t>
                      </a:r>
                      <a:r>
                        <a:rPr kumimoji="1" lang="ja-JP" altLang="en-US" sz="1050"/>
                        <a:t>条（特別な種類の個人データの取扱い）</a:t>
                      </a:r>
                      <a:endParaRPr kumimoji="1" lang="en-US" altLang="ja-JP" sz="105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/>
                        <a:t>10</a:t>
                      </a:r>
                      <a:r>
                        <a:rPr kumimoji="1" lang="ja-JP" altLang="en-US" sz="1050"/>
                        <a:t>条（有罪判決及び犯罪関連データの取扱い）</a:t>
                      </a:r>
                      <a:endParaRPr kumimoji="1" lang="en-US" altLang="ja-JP" sz="105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/>
                        <a:t>11</a:t>
                      </a:r>
                      <a:r>
                        <a:rPr kumimoji="1" lang="ja-JP" altLang="en-US" sz="1050"/>
                        <a:t>条（識別を要しない取扱い）</a:t>
                      </a:r>
                      <a:endParaRPr kumimoji="1" lang="en-US" altLang="ja-JP" sz="105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/>
                        <a:t>12</a:t>
                      </a:r>
                      <a:r>
                        <a:rPr kumimoji="1" lang="ja-JP" altLang="en-US" sz="1050"/>
                        <a:t>条（データ主体権利行使のための透明性のある情報提供）</a:t>
                      </a:r>
                      <a:endParaRPr kumimoji="1" lang="en-US" altLang="ja-JP" sz="105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/>
                        <a:t>13</a:t>
                      </a:r>
                      <a:r>
                        <a:rPr kumimoji="1" lang="ja-JP" altLang="en-US" sz="1050"/>
                        <a:t>条（直接取得の場合において提供される情報）</a:t>
                      </a:r>
                      <a:endParaRPr kumimoji="1" lang="en-US" altLang="ja-JP" sz="105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/>
                        <a:t>14</a:t>
                      </a:r>
                      <a:r>
                        <a:rPr kumimoji="1" lang="ja-JP" altLang="en-US" sz="1050"/>
                        <a:t>条（間接取得の場合において提供される情報）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81866144"/>
                  </a:ext>
                </a:extLst>
              </a:tr>
              <a:tr h="130776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/>
                        <a:t>２　データ内容の原則</a:t>
                      </a:r>
                      <a:endParaRPr kumimoji="1" lang="en-US" altLang="ja-JP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16</a:t>
                      </a:r>
                      <a:r>
                        <a:rPr kumimoji="1" lang="ja-JP" altLang="en-US" sz="1050"/>
                        <a:t>条（利用目的による制限）　</a:t>
                      </a:r>
                      <a:endParaRPr kumimoji="1" lang="en-US" altLang="ja-JP" sz="1050" dirty="0"/>
                    </a:p>
                    <a:p>
                      <a:r>
                        <a:rPr kumimoji="1" lang="en-US" altLang="ja-JP" sz="1050" dirty="0"/>
                        <a:t>19</a:t>
                      </a:r>
                      <a:r>
                        <a:rPr kumimoji="1" lang="ja-JP" altLang="en-US" sz="1050"/>
                        <a:t>条（データ内容の正確性の確保等）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/>
                        <a:t>5</a:t>
                      </a:r>
                      <a:r>
                        <a:rPr kumimoji="1" lang="ja-JP" altLang="en-US" sz="1050"/>
                        <a:t>条（個人データの取扱と関連する基本原則）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940992"/>
                  </a:ext>
                </a:extLst>
              </a:tr>
              <a:tr h="130776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/>
                        <a:t>３　目的明確化の原則</a:t>
                      </a:r>
                      <a:endParaRPr kumimoji="1" lang="en-US" altLang="ja-JP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15</a:t>
                      </a:r>
                      <a:r>
                        <a:rPr kumimoji="1" lang="ja-JP" altLang="en-US" sz="1050"/>
                        <a:t>条（利用目的の特定）</a:t>
                      </a:r>
                      <a:endParaRPr kumimoji="1" lang="en-US" altLang="ja-JP" sz="1050" dirty="0"/>
                    </a:p>
                    <a:p>
                      <a:r>
                        <a:rPr kumimoji="1" lang="en-US" altLang="ja-JP" sz="1050" dirty="0"/>
                        <a:t>16</a:t>
                      </a:r>
                      <a:r>
                        <a:rPr kumimoji="1" lang="ja-JP" altLang="en-US" sz="1050"/>
                        <a:t>条（利用目的による制限）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5</a:t>
                      </a:r>
                      <a:r>
                        <a:rPr kumimoji="1" lang="ja-JP" altLang="en-US" sz="1050"/>
                        <a:t>条（個人データの取扱と関連する基本原則）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6251295"/>
                  </a:ext>
                </a:extLst>
              </a:tr>
              <a:tr h="130776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/>
                        <a:t>４　利用制限の原則</a:t>
                      </a:r>
                      <a:endParaRPr kumimoji="1" lang="en-US" altLang="ja-JP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16</a:t>
                      </a:r>
                      <a:r>
                        <a:rPr kumimoji="1" lang="ja-JP" altLang="en-US" sz="1050"/>
                        <a:t>条（利用目的による制限）</a:t>
                      </a:r>
                      <a:endParaRPr kumimoji="1" lang="en-US" altLang="ja-JP" sz="1050" dirty="0"/>
                    </a:p>
                    <a:p>
                      <a:r>
                        <a:rPr kumimoji="1" lang="en-US" altLang="ja-JP" sz="1050" dirty="0"/>
                        <a:t>23</a:t>
                      </a:r>
                      <a:r>
                        <a:rPr kumimoji="1" lang="ja-JP" altLang="en-US" sz="1050"/>
                        <a:t>条（第三者提供の制限）</a:t>
                      </a:r>
                      <a:endParaRPr kumimoji="1" lang="en-US" altLang="ja-JP" sz="1050" dirty="0"/>
                    </a:p>
                    <a:p>
                      <a:r>
                        <a:rPr kumimoji="1" lang="en-US" altLang="ja-JP" sz="1050" dirty="0"/>
                        <a:t>25</a:t>
                      </a:r>
                      <a:r>
                        <a:rPr kumimoji="1" lang="ja-JP" altLang="en-US" sz="1050"/>
                        <a:t>条（第三者提供にかかる記録の作成等）</a:t>
                      </a:r>
                      <a:endParaRPr kumimoji="1" lang="en-US" altLang="ja-JP" sz="1050" dirty="0"/>
                    </a:p>
                    <a:p>
                      <a:r>
                        <a:rPr kumimoji="1" lang="en-US" altLang="ja-JP" sz="1050" dirty="0"/>
                        <a:t>26</a:t>
                      </a:r>
                      <a:r>
                        <a:rPr kumimoji="1" lang="ja-JP" altLang="en-US" sz="1050"/>
                        <a:t>条（第三者提供を受ける際の確認等）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/>
                        <a:t>5</a:t>
                      </a:r>
                      <a:r>
                        <a:rPr kumimoji="1" lang="ja-JP" altLang="en-US" sz="1050"/>
                        <a:t>条（個人データの取扱と関連する基本原則）</a:t>
                      </a:r>
                      <a:endParaRPr kumimoji="1" lang="en-US" altLang="ja-JP" sz="105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/>
                        <a:t>6</a:t>
                      </a:r>
                      <a:r>
                        <a:rPr kumimoji="1" lang="ja-JP" altLang="en-US" sz="1050"/>
                        <a:t>条（取扱の適法性）</a:t>
                      </a:r>
                      <a:endParaRPr kumimoji="1" lang="en-US" altLang="ja-JP" sz="105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/>
                        <a:t>7</a:t>
                      </a:r>
                      <a:r>
                        <a:rPr kumimoji="1" lang="ja-JP" altLang="en-US" sz="1050"/>
                        <a:t>条（同意の条件）</a:t>
                      </a:r>
                      <a:endParaRPr kumimoji="1" lang="en-US" altLang="ja-JP" sz="105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/>
                        <a:t>8</a:t>
                      </a:r>
                      <a:r>
                        <a:rPr kumimoji="1" lang="ja-JP" altLang="en-US" sz="1050"/>
                        <a:t>条（子供の同意）</a:t>
                      </a:r>
                      <a:endParaRPr kumimoji="1" lang="en-US" altLang="ja-JP" sz="105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/>
                        <a:t>9</a:t>
                      </a:r>
                      <a:r>
                        <a:rPr kumimoji="1" lang="ja-JP" altLang="en-US" sz="1050"/>
                        <a:t>条（特別な種類の個人データの取扱い）</a:t>
                      </a:r>
                      <a:endParaRPr kumimoji="1" lang="en-US" altLang="ja-JP" sz="105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/>
                        <a:t>10</a:t>
                      </a:r>
                      <a:r>
                        <a:rPr kumimoji="1" lang="ja-JP" altLang="en-US" sz="1050"/>
                        <a:t>条（有罪判決及び犯罪関連データの取扱い）</a:t>
                      </a:r>
                      <a:endParaRPr kumimoji="1" lang="en-US" altLang="ja-JP" sz="105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/>
                        <a:t>11</a:t>
                      </a:r>
                      <a:r>
                        <a:rPr kumimoji="1" lang="ja-JP" altLang="en-US" sz="1050"/>
                        <a:t>条（識別を要しない取扱い）</a:t>
                      </a:r>
                      <a:endParaRPr kumimoji="1" lang="en-US" altLang="ja-JP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6503712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9842E65-1B0C-3340-8883-B293E8444E68}"/>
              </a:ext>
            </a:extLst>
          </p:cNvPr>
          <p:cNvSpPr txBox="1"/>
          <p:nvPr/>
        </p:nvSpPr>
        <p:spPr>
          <a:xfrm>
            <a:off x="10547685" y="6564998"/>
            <a:ext cx="46009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>
                <a:solidFill>
                  <a:schemeClr val="bg1">
                    <a:lumMod val="65000"/>
                  </a:schemeClr>
                </a:solidFill>
              </a:rPr>
              <a:t>法務</a:t>
            </a:r>
            <a:r>
              <a:rPr lang="ja-JP" altLang="en-US" sz="1400">
                <a:solidFill>
                  <a:schemeClr val="bg1">
                    <a:lumMod val="65000"/>
                  </a:schemeClr>
                </a:solidFill>
              </a:rPr>
              <a:t>マンの雑記</a:t>
            </a:r>
            <a:endParaRPr kumimoji="1" lang="ja-JP" altLang="en-US" sz="140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644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8E6B622A-A45A-8841-BF39-CE5F69D2E4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466518"/>
              </p:ext>
            </p:extLst>
          </p:nvPr>
        </p:nvGraphicFramePr>
        <p:xfrm>
          <a:off x="502722" y="382395"/>
          <a:ext cx="11186556" cy="59916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5054">
                  <a:extLst>
                    <a:ext uri="{9D8B030D-6E8A-4147-A177-3AD203B41FA5}">
                      <a16:colId xmlns:a16="http://schemas.microsoft.com/office/drawing/2014/main" val="472174706"/>
                    </a:ext>
                  </a:extLst>
                </a:gridCol>
                <a:gridCol w="4512624">
                  <a:extLst>
                    <a:ext uri="{9D8B030D-6E8A-4147-A177-3AD203B41FA5}">
                      <a16:colId xmlns:a16="http://schemas.microsoft.com/office/drawing/2014/main" val="2664522840"/>
                    </a:ext>
                  </a:extLst>
                </a:gridCol>
                <a:gridCol w="4678878">
                  <a:extLst>
                    <a:ext uri="{9D8B030D-6E8A-4147-A177-3AD203B41FA5}">
                      <a16:colId xmlns:a16="http://schemas.microsoft.com/office/drawing/2014/main" val="1214860085"/>
                    </a:ext>
                  </a:extLst>
                </a:gridCol>
              </a:tblGrid>
              <a:tr h="4144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/>
                        <a:t>OECD</a:t>
                      </a:r>
                      <a:r>
                        <a:rPr kumimoji="1" lang="ja-JP" altLang="en-US" sz="1050"/>
                        <a:t>規則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/>
                        <a:t>個人情報保護法（</a:t>
                      </a:r>
                      <a:r>
                        <a:rPr kumimoji="1" lang="en-US" altLang="ja-JP" sz="1050" dirty="0"/>
                        <a:t>APPI</a:t>
                      </a:r>
                      <a:r>
                        <a:rPr kumimoji="1" lang="ja-JP" altLang="en-US" sz="1050"/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/>
                        <a:t>GDPR</a:t>
                      </a:r>
                      <a:endParaRPr kumimoji="1" lang="ja-JP" altLang="en-US" sz="105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639318"/>
                  </a:ext>
                </a:extLst>
              </a:tr>
              <a:tr h="130776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/>
                        <a:t>５　安全保障の原則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20</a:t>
                      </a:r>
                      <a:r>
                        <a:rPr kumimoji="1" lang="ja-JP" altLang="en-US" sz="1050"/>
                        <a:t>条（安全管理措置）</a:t>
                      </a:r>
                      <a:endParaRPr kumimoji="1" lang="en-US" altLang="ja-JP" sz="1050" dirty="0"/>
                    </a:p>
                    <a:p>
                      <a:r>
                        <a:rPr kumimoji="1" lang="en-US" altLang="ja-JP" sz="1050" dirty="0"/>
                        <a:t>21</a:t>
                      </a:r>
                      <a:r>
                        <a:rPr kumimoji="1" lang="ja-JP" altLang="en-US" sz="1050"/>
                        <a:t>条（従業者の監督）</a:t>
                      </a:r>
                      <a:endParaRPr kumimoji="1" lang="en-US" altLang="ja-JP" sz="1050" dirty="0"/>
                    </a:p>
                    <a:p>
                      <a:r>
                        <a:rPr kumimoji="1" lang="en-US" altLang="ja-JP" sz="1050" dirty="0"/>
                        <a:t>22</a:t>
                      </a:r>
                      <a:r>
                        <a:rPr kumimoji="1" lang="ja-JP" altLang="en-US" sz="1050"/>
                        <a:t>条（委託先の監督）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/>
                        <a:t>5</a:t>
                      </a:r>
                      <a:r>
                        <a:rPr kumimoji="1" lang="ja-JP" altLang="en-US" sz="1050"/>
                        <a:t>条（個人データの取扱と関連する基本原則）</a:t>
                      </a:r>
                      <a:endParaRPr kumimoji="1" lang="en-US" altLang="ja-JP" sz="105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/>
                        <a:t>24</a:t>
                      </a:r>
                      <a:r>
                        <a:rPr kumimoji="1" lang="ja-JP" altLang="en-US" sz="1050"/>
                        <a:t>条（管理者）</a:t>
                      </a:r>
                      <a:endParaRPr kumimoji="1" lang="en-US" altLang="ja-JP" sz="105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/>
                        <a:t>25</a:t>
                      </a:r>
                      <a:r>
                        <a:rPr kumimoji="1" lang="ja-JP" altLang="en-US" sz="1050"/>
                        <a:t>条（データ保護バイデザイン、データ保護バイデフォルト）、</a:t>
                      </a:r>
                      <a:endParaRPr kumimoji="1" lang="en-US" altLang="ja-JP" sz="105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/>
                        <a:t>28</a:t>
                      </a:r>
                      <a:r>
                        <a:rPr kumimoji="1" lang="ja-JP" altLang="en-US" sz="1050"/>
                        <a:t>条（処理者）</a:t>
                      </a:r>
                      <a:endParaRPr kumimoji="1" lang="en-US" altLang="ja-JP" sz="105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/>
                        <a:t>29</a:t>
                      </a:r>
                      <a:r>
                        <a:rPr kumimoji="1" lang="ja-JP" altLang="en-US" sz="1050"/>
                        <a:t>条（管理者又は処理者の権限の下における取扱い）</a:t>
                      </a:r>
                      <a:endParaRPr kumimoji="1" lang="en-US" altLang="ja-JP" sz="105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/>
                        <a:t>30</a:t>
                      </a:r>
                      <a:r>
                        <a:rPr kumimoji="1" lang="ja-JP" altLang="en-US" sz="1050"/>
                        <a:t>条（取扱活動の記録）</a:t>
                      </a:r>
                      <a:endParaRPr kumimoji="1" lang="en-US" altLang="ja-JP" sz="105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/>
                        <a:t>32</a:t>
                      </a:r>
                      <a:r>
                        <a:rPr kumimoji="1" lang="ja-JP" altLang="en-US" sz="1050"/>
                        <a:t>条（取扱の安全性）</a:t>
                      </a:r>
                      <a:endParaRPr kumimoji="1" lang="en-US" altLang="ja-JP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81866144"/>
                  </a:ext>
                </a:extLst>
              </a:tr>
              <a:tr h="130776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/>
                        <a:t>６　公開の原則</a:t>
                      </a:r>
                      <a:endParaRPr kumimoji="1" lang="en-US" altLang="ja-JP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18</a:t>
                      </a:r>
                      <a:r>
                        <a:rPr kumimoji="1" lang="ja-JP" altLang="en-US" sz="1050"/>
                        <a:t>条（取得に際しての利用目的の通知等）</a:t>
                      </a:r>
                      <a:endParaRPr kumimoji="1" lang="en-US" altLang="ja-JP" sz="1050" dirty="0"/>
                    </a:p>
                    <a:p>
                      <a:r>
                        <a:rPr kumimoji="1" lang="en-US" altLang="ja-JP" sz="1050" dirty="0"/>
                        <a:t>27</a:t>
                      </a:r>
                      <a:r>
                        <a:rPr kumimoji="1" lang="ja-JP" altLang="en-US" sz="1050"/>
                        <a:t>条（保有個人データに関する事項の公表等）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12</a:t>
                      </a:r>
                      <a:r>
                        <a:rPr kumimoji="1" lang="ja-JP" altLang="en-US" sz="1050"/>
                        <a:t>条（データ主体権利行使のための透明性のある情報提供）</a:t>
                      </a:r>
                      <a:endParaRPr kumimoji="1" lang="en-US" altLang="ja-JP" sz="1050" dirty="0"/>
                    </a:p>
                    <a:p>
                      <a:r>
                        <a:rPr kumimoji="1" lang="en-US" altLang="ja-JP" sz="1050" dirty="0"/>
                        <a:t>13</a:t>
                      </a:r>
                      <a:r>
                        <a:rPr kumimoji="1" lang="ja-JP" altLang="en-US" sz="1050"/>
                        <a:t>条（直接取得の場合において提供される情報）</a:t>
                      </a:r>
                      <a:endParaRPr kumimoji="1" lang="en-US" altLang="ja-JP" sz="1050" dirty="0"/>
                    </a:p>
                    <a:p>
                      <a:r>
                        <a:rPr kumimoji="1" lang="en-US" altLang="ja-JP" sz="1050" dirty="0"/>
                        <a:t>14</a:t>
                      </a:r>
                      <a:r>
                        <a:rPr kumimoji="1" lang="ja-JP" altLang="en-US" sz="1050"/>
                        <a:t>条（間接取得の場合において提供される情報）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940992"/>
                  </a:ext>
                </a:extLst>
              </a:tr>
              <a:tr h="165394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/>
                        <a:t>７　個人参加の原則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28</a:t>
                      </a:r>
                      <a:r>
                        <a:rPr kumimoji="1" lang="ja-JP" altLang="en-US" sz="1050"/>
                        <a:t>条（開示）</a:t>
                      </a:r>
                      <a:endParaRPr kumimoji="1" lang="en-US" altLang="ja-JP" sz="1050" dirty="0"/>
                    </a:p>
                    <a:p>
                      <a:r>
                        <a:rPr kumimoji="1" lang="en-US" altLang="ja-JP" sz="1050" dirty="0"/>
                        <a:t>29</a:t>
                      </a:r>
                      <a:r>
                        <a:rPr kumimoji="1" lang="ja-JP" altLang="en-US" sz="1050"/>
                        <a:t>条（訂正等）</a:t>
                      </a:r>
                      <a:endParaRPr kumimoji="1" lang="en-US" altLang="ja-JP" sz="1050" dirty="0"/>
                    </a:p>
                    <a:p>
                      <a:r>
                        <a:rPr kumimoji="1" lang="en-US" altLang="ja-JP" sz="1050" dirty="0"/>
                        <a:t>30</a:t>
                      </a:r>
                      <a:r>
                        <a:rPr kumimoji="1" lang="ja-JP" altLang="en-US" sz="1050"/>
                        <a:t>条（利用停止等）</a:t>
                      </a:r>
                      <a:endParaRPr kumimoji="1" lang="en-US" altLang="ja-JP" sz="1050" dirty="0"/>
                    </a:p>
                    <a:p>
                      <a:r>
                        <a:rPr kumimoji="1" lang="en-US" altLang="ja-JP" sz="1050" dirty="0"/>
                        <a:t>31</a:t>
                      </a:r>
                      <a:r>
                        <a:rPr kumimoji="1" lang="ja-JP" altLang="en-US" sz="1050"/>
                        <a:t>条（理由の説明）</a:t>
                      </a:r>
                      <a:endParaRPr kumimoji="1" lang="en-US" altLang="ja-JP" sz="1050" dirty="0"/>
                    </a:p>
                    <a:p>
                      <a:r>
                        <a:rPr kumimoji="1" lang="en-US" altLang="ja-JP" sz="1050" dirty="0"/>
                        <a:t>32</a:t>
                      </a:r>
                      <a:r>
                        <a:rPr kumimoji="1" lang="ja-JP" altLang="en-US" sz="1050"/>
                        <a:t>条（開示等の請求に応じる手続）</a:t>
                      </a:r>
                      <a:endParaRPr kumimoji="1" lang="en-US" altLang="ja-JP" sz="1050" dirty="0"/>
                    </a:p>
                    <a:p>
                      <a:r>
                        <a:rPr kumimoji="1" lang="en-US" altLang="ja-JP" sz="1050" dirty="0"/>
                        <a:t>33</a:t>
                      </a:r>
                      <a:r>
                        <a:rPr kumimoji="1" lang="ja-JP" altLang="en-US" sz="1050"/>
                        <a:t>条（手数料）</a:t>
                      </a:r>
                      <a:endParaRPr kumimoji="1" lang="en-US" altLang="ja-JP" sz="1050" dirty="0"/>
                    </a:p>
                    <a:p>
                      <a:r>
                        <a:rPr kumimoji="1" lang="en-US" altLang="ja-JP" sz="1050" dirty="0"/>
                        <a:t>34</a:t>
                      </a:r>
                      <a:r>
                        <a:rPr kumimoji="1" lang="ja-JP" altLang="en-US" sz="1050"/>
                        <a:t>条（事前の請求）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15</a:t>
                      </a:r>
                      <a:r>
                        <a:rPr kumimoji="1" lang="ja-JP" altLang="en-US" sz="1050"/>
                        <a:t>条（データ主体のアクセス権）</a:t>
                      </a:r>
                      <a:endParaRPr kumimoji="1" lang="en-US" altLang="ja-JP" sz="1050" dirty="0"/>
                    </a:p>
                    <a:p>
                      <a:r>
                        <a:rPr kumimoji="1" lang="en-US" altLang="ja-JP" sz="1050" dirty="0"/>
                        <a:t>16</a:t>
                      </a:r>
                      <a:r>
                        <a:rPr kumimoji="1" lang="ja-JP" altLang="en-US" sz="1050"/>
                        <a:t>条（訂正の権利）</a:t>
                      </a:r>
                      <a:endParaRPr kumimoji="1" lang="en-US" altLang="ja-JP" sz="1050" dirty="0"/>
                    </a:p>
                    <a:p>
                      <a:r>
                        <a:rPr kumimoji="1" lang="en-US" altLang="ja-JP" sz="1050" dirty="0"/>
                        <a:t>17</a:t>
                      </a:r>
                      <a:r>
                        <a:rPr kumimoji="1" lang="ja-JP" altLang="en-US" sz="1050"/>
                        <a:t>条（消去の権利）</a:t>
                      </a:r>
                      <a:endParaRPr kumimoji="1" lang="en-US" altLang="ja-JP" sz="1050" dirty="0"/>
                    </a:p>
                    <a:p>
                      <a:r>
                        <a:rPr kumimoji="1" lang="en-US" altLang="ja-JP" sz="1050" dirty="0"/>
                        <a:t>18</a:t>
                      </a:r>
                      <a:r>
                        <a:rPr kumimoji="1" lang="ja-JP" altLang="en-US" sz="1050"/>
                        <a:t>条（取扱の制限の権利）</a:t>
                      </a:r>
                      <a:endParaRPr kumimoji="1" lang="en-US" altLang="ja-JP" sz="1050" dirty="0"/>
                    </a:p>
                    <a:p>
                      <a:r>
                        <a:rPr kumimoji="1" lang="en-US" altLang="ja-JP" sz="1050" dirty="0"/>
                        <a:t>19</a:t>
                      </a:r>
                      <a:r>
                        <a:rPr kumimoji="1" lang="ja-JP" altLang="en-US" sz="1050"/>
                        <a:t>条（訂正、消去、取扱の制限に関する通知義務）</a:t>
                      </a:r>
                      <a:endParaRPr kumimoji="1" lang="en-US" altLang="ja-JP" sz="1050" dirty="0"/>
                    </a:p>
                    <a:p>
                      <a:r>
                        <a:rPr kumimoji="1" lang="en-US" altLang="ja-JP" sz="1050" dirty="0"/>
                        <a:t>20</a:t>
                      </a:r>
                      <a:r>
                        <a:rPr kumimoji="1" lang="ja-JP" altLang="en-US" sz="1050"/>
                        <a:t>条（データポータビリティ）</a:t>
                      </a:r>
                      <a:endParaRPr kumimoji="1" lang="en-US" altLang="ja-JP" sz="1050" dirty="0"/>
                    </a:p>
                    <a:p>
                      <a:r>
                        <a:rPr kumimoji="1" lang="en-US" altLang="ja-JP" sz="1050" dirty="0"/>
                        <a:t>21</a:t>
                      </a:r>
                      <a:r>
                        <a:rPr kumimoji="1" lang="ja-JP" altLang="en-US" sz="1050"/>
                        <a:t>条（個人データの取扱に異議を述べる権利）</a:t>
                      </a:r>
                      <a:endParaRPr kumimoji="1" lang="en-US" altLang="ja-JP" sz="1050" dirty="0"/>
                    </a:p>
                    <a:p>
                      <a:r>
                        <a:rPr kumimoji="1" lang="en-US" altLang="ja-JP" sz="1050" dirty="0"/>
                        <a:t>22</a:t>
                      </a:r>
                      <a:r>
                        <a:rPr kumimoji="1" lang="ja-JP" altLang="en-US" sz="1050"/>
                        <a:t>条（自動化された意思決定）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6251295"/>
                  </a:ext>
                </a:extLst>
              </a:tr>
              <a:tr h="130776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/>
                        <a:t>８　事業者責任の原則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/>
                        <a:t>上記各事項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/>
                        <a:t>上記各事項</a:t>
                      </a:r>
                      <a:endParaRPr kumimoji="1" lang="en-US" altLang="ja-JP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6503712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2761800-0781-7249-B7EF-E5A7D0199434}"/>
              </a:ext>
            </a:extLst>
          </p:cNvPr>
          <p:cNvSpPr txBox="1"/>
          <p:nvPr/>
        </p:nvSpPr>
        <p:spPr>
          <a:xfrm>
            <a:off x="10310179" y="6519553"/>
            <a:ext cx="46009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>
                <a:solidFill>
                  <a:schemeClr val="bg1">
                    <a:lumMod val="65000"/>
                  </a:schemeClr>
                </a:solidFill>
              </a:rPr>
              <a:t>法務</a:t>
            </a:r>
            <a:r>
              <a:rPr lang="ja-JP" altLang="en-US" sz="1400">
                <a:solidFill>
                  <a:schemeClr val="bg1">
                    <a:lumMod val="65000"/>
                  </a:schemeClr>
                </a:solidFill>
              </a:rPr>
              <a:t>マンの雑記</a:t>
            </a:r>
            <a:endParaRPr kumimoji="1" lang="ja-JP" altLang="en-US" sz="140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010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1461</TotalTime>
  <Words>666</Words>
  <Application>Microsoft Macintosh PowerPoint</Application>
  <PresentationFormat>ワイド画面</PresentationFormat>
  <Paragraphs>80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富田 裕介</dc:creator>
  <cp:lastModifiedBy>富田 裕介</cp:lastModifiedBy>
  <cp:revision>18</cp:revision>
  <cp:lastPrinted>2020-10-26T01:19:30Z</cp:lastPrinted>
  <dcterms:created xsi:type="dcterms:W3CDTF">2020-10-25T01:12:37Z</dcterms:created>
  <dcterms:modified xsi:type="dcterms:W3CDTF">2020-10-26T01:34:49Z</dcterms:modified>
</cp:coreProperties>
</file>